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89" r:id="rId3"/>
    <p:sldId id="279" r:id="rId4"/>
    <p:sldId id="259" r:id="rId5"/>
    <p:sldId id="260" r:id="rId6"/>
    <p:sldId id="286" r:id="rId7"/>
    <p:sldId id="287" r:id="rId8"/>
    <p:sldId id="290" r:id="rId9"/>
    <p:sldId id="273" r:id="rId10"/>
    <p:sldId id="291" r:id="rId11"/>
    <p:sldId id="28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7A568E-F700-45A3-AF17-D27113F96C88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64C6D-A7DF-482C-89BF-A7711D4A934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33FF22-E3AD-403F-9136-A2D1E83EAB2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F2131F-30BB-47FD-A676-0E8AFF8191C4}" type="slidenum">
              <a:rPr lang="en-US"/>
              <a:pPr/>
              <a:t>2</a:t>
            </a:fld>
            <a:endParaRPr lang="en-US"/>
          </a:p>
        </p:txBody>
      </p:sp>
      <p:sp>
        <p:nvSpPr>
          <p:cNvPr id="4608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B2FB96-FAEE-4D8E-94F2-F2AB6C3571F8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326AF-4716-4AA5-8664-BB349D103906}" type="datetimeFigureOut">
              <a:rPr lang="en-US" smtClean="0"/>
              <a:pPr/>
              <a:t>8/29/2013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C8BFC-3E6B-468C-A56A-C1A7202EA7BE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8736"/>
            <a:ext cx="7772400" cy="1470025"/>
          </a:xfrm>
        </p:spPr>
        <p:txBody>
          <a:bodyPr>
            <a:no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Modeling the impact of climate change on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Indian forest ecosystem with LPJ model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85852" y="4786322"/>
            <a:ext cx="6400800" cy="1352568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Dr. Rajiv Kumar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Chaturvedi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National Environmental Sciences Fellow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Indian Institute of Science</a:t>
            </a:r>
            <a:br>
              <a:rPr lang="en-US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Bangalore</a:t>
            </a:r>
          </a:p>
        </p:txBody>
      </p:sp>
      <p:graphicFrame>
        <p:nvGraphicFramePr>
          <p:cNvPr id="1026" name="Object 5"/>
          <p:cNvGraphicFramePr>
            <a:graphicFrameLocks noChangeAspect="1"/>
          </p:cNvGraphicFramePr>
          <p:nvPr/>
        </p:nvGraphicFramePr>
        <p:xfrm>
          <a:off x="3781425" y="3357562"/>
          <a:ext cx="1019175" cy="1028700"/>
        </p:xfrm>
        <a:graphic>
          <a:graphicData uri="http://schemas.openxmlformats.org/presentationml/2006/ole">
            <p:oleObj spid="_x0000_s1026" name="Picture" r:id="rId4" imgW="1019556" imgH="1028700" progId="Word.Picture.8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142976" y="345024"/>
            <a:ext cx="7534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b="1" i="1" baseline="30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b="1" i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WCRP CORDEX South Asia Workshop, 27-30 August, 2013, Kathmandu </a:t>
            </a:r>
            <a:endParaRPr lang="en-IN" b="1" i="1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Modeling demonstration for hands-on training</a:t>
            </a:r>
            <a:endParaRPr lang="en-I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0517" y="1928802"/>
          <a:ext cx="8839201" cy="471107"/>
        </p:xfrm>
        <a:graphic>
          <a:graphicData uri="http://schemas.openxmlformats.org/drawingml/2006/table">
            <a:tbl>
              <a:tblPr/>
              <a:tblGrid>
                <a:gridCol w="556755"/>
                <a:gridCol w="1793886"/>
                <a:gridCol w="3764232"/>
                <a:gridCol w="1557029"/>
                <a:gridCol w="1167299"/>
              </a:tblGrid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BCC-CSM1.1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Beijing Climate </a:t>
                      </a:r>
                      <a:r>
                        <a:rPr lang="en-IN" sz="1400" b="1" dirty="0" err="1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Center</a:t>
                      </a:r>
                      <a:r>
                        <a:rPr lang="en-IN" sz="14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China Meteorological Administration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2.812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2.812</a:t>
                      </a:r>
                      <a:endParaRPr lang="en-IN" sz="1400" b="1" dirty="0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20" y="2988230"/>
            <a:ext cx="8253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Input data: Mean monthly temperature; Mean monthly precipitation and Cloudiness</a:t>
            </a:r>
            <a:endParaRPr lang="en-IN" b="1" dirty="0"/>
          </a:p>
        </p:txBody>
      </p:sp>
      <p:sp>
        <p:nvSpPr>
          <p:cNvPr id="6" name="TextBox 5"/>
          <p:cNvSpPr txBox="1"/>
          <p:nvPr/>
        </p:nvSpPr>
        <p:spPr>
          <a:xfrm>
            <a:off x="428596" y="3714752"/>
            <a:ext cx="7046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Outputs: Dominant vegetation; NPP; </a:t>
            </a:r>
            <a:r>
              <a:rPr lang="en-US" b="1" dirty="0" smtClean="0"/>
              <a:t> </a:t>
            </a:r>
            <a:r>
              <a:rPr lang="en-US" b="1" dirty="0" smtClean="0"/>
              <a:t>Soil carbon; Vegetation carbon etc</a:t>
            </a:r>
            <a:endParaRPr lang="en-IN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22860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Thanks</a:t>
            </a:r>
            <a:endParaRPr lang="en-IN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</a:rPr>
              <a:t>STATE OF INDIAN FORESTS</a:t>
            </a:r>
          </a:p>
        </p:txBody>
      </p:sp>
      <p:pic>
        <p:nvPicPr>
          <p:cNvPr id="5123" name="Picture 4" descr="cs_map_latest_new"/>
          <p:cNvPicPr>
            <a:picLocks noChangeAspect="1" noChangeArrowheads="1"/>
          </p:cNvPicPr>
          <p:nvPr/>
        </p:nvPicPr>
        <p:blipFill>
          <a:blip r:embed="rId3"/>
          <a:srcRect t="10298"/>
          <a:stretch>
            <a:fillRect/>
          </a:stretch>
        </p:blipFill>
        <p:spPr bwMode="auto">
          <a:xfrm>
            <a:off x="4243388" y="990600"/>
            <a:ext cx="4900612" cy="574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5"/>
          <p:cNvPicPr>
            <a:picLocks noChangeAspect="1" noChangeArrowheads="1"/>
          </p:cNvPicPr>
          <p:nvPr/>
        </p:nvPicPr>
        <p:blipFill>
          <a:blip r:embed="rId4"/>
          <a:srcRect t="2844"/>
          <a:stretch>
            <a:fillRect/>
          </a:stretch>
        </p:blipFill>
        <p:spPr bwMode="auto">
          <a:xfrm>
            <a:off x="304800" y="1219200"/>
            <a:ext cx="4030663" cy="53403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</p:pic>
      <p:sp>
        <p:nvSpPr>
          <p:cNvPr id="5125" name="Text Box 6"/>
          <p:cNvSpPr txBox="1">
            <a:spLocks noChangeArrowheads="1"/>
          </p:cNvSpPr>
          <p:nvPr/>
        </p:nvSpPr>
        <p:spPr bwMode="auto">
          <a:xfrm>
            <a:off x="669925" y="6583363"/>
            <a:ext cx="1390650" cy="274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200" b="0">
                <a:solidFill>
                  <a:schemeClr val="tx1"/>
                </a:solidFill>
              </a:rPr>
              <a:t>Source: FSI</a:t>
            </a:r>
          </a:p>
        </p:txBody>
      </p:sp>
      <p:sp>
        <p:nvSpPr>
          <p:cNvPr id="5126" name="Text Box 7"/>
          <p:cNvSpPr txBox="1">
            <a:spLocks noChangeArrowheads="1"/>
          </p:cNvSpPr>
          <p:nvPr/>
        </p:nvSpPr>
        <p:spPr bwMode="auto">
          <a:xfrm>
            <a:off x="6629400" y="944563"/>
            <a:ext cx="25146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1200" b="0">
                <a:solidFill>
                  <a:schemeClr val="tx1"/>
                </a:solidFill>
              </a:rPr>
              <a:t>Source: Champion &amp; Seth, 1968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Why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we need to study forests?</a:t>
            </a:r>
            <a:endParaRPr lang="en-I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Stock and sink of carbon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Ecosystem services (e.g. water resources)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Biodiversity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Timber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NTFP production</a:t>
            </a:r>
          </a:p>
          <a:p>
            <a:pPr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Livelihoods of forest dependent communities</a:t>
            </a: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228600" y="42863"/>
            <a:ext cx="8686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 components of Climate Change Impact assessment in the LULUCF sector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785786" y="1474805"/>
            <a:ext cx="7986738" cy="4525963"/>
          </a:xfrm>
        </p:spPr>
        <p:txBody>
          <a:bodyPr>
            <a:normAutofit/>
          </a:bodyPr>
          <a:lstStyle/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Climate models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Climate change scenarios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Vegetation models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Time-steps</a:t>
            </a: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Spatial scale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Tx/>
              <a:buAutoNum type="arabicPeriod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Vulnerability index</a:t>
            </a:r>
          </a:p>
          <a:p>
            <a:pPr marL="514350" indent="-514350"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Key improvements in climate change impact assessment in the forest sector</a:t>
            </a:r>
            <a:endParaRPr lang="en-I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00034" y="1357298"/>
          <a:ext cx="8286807" cy="503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2269"/>
                <a:gridCol w="2762269"/>
                <a:gridCol w="276226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Components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What is done so far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What will be new  &amp; an improvement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1. Climate models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CMIP3,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single model 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CMIP5, multi-model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2. Climate Change scenarios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A2, B2, and A1B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RCP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2.6, RCP 4.5, RCP 6.0, and RCP 8.5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3. Vegetation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models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BIOME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4, and IBIS, Single DGVM simulation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BIOME4,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IBIS, LPJ, Multi-DGVM comparison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4. Time-step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2030s,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and 2080s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Continuous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projection from 2005 to 2100 (LPJ); 2030s, 2080s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5. Spatial scale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0.5°×0.5°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≥</a:t>
                      </a:r>
                      <a:r>
                        <a:rPr lang="en-US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1°×1°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6. Vulnerability Index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Chaturvedi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et al 2011,</a:t>
                      </a:r>
                    </a:p>
                    <a:p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Ravindranath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et al 2011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Improved conceptual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framework, and observed data,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esp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focusing on inherent </a:t>
                      </a:r>
                      <a:r>
                        <a:rPr lang="en-US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vuln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(Sharma et al 2013)</a:t>
                      </a:r>
                      <a:endParaRPr lang="en-IN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156920"/>
            <a:ext cx="8401080" cy="1143000"/>
          </a:xfrm>
        </p:spPr>
        <p:txBody>
          <a:bodyPr>
            <a:noAutofit/>
          </a:bodyPr>
          <a:lstStyle/>
          <a:p>
            <a:r>
              <a:rPr lang="en-US" sz="3800" b="1" dirty="0" smtClean="0">
                <a:latin typeface="Times New Roman" pitchFamily="18" charset="0"/>
                <a:cs typeface="Times New Roman" pitchFamily="18" charset="0"/>
              </a:rPr>
              <a:t>Tools/Model available for projecting the impacts of climate change on forests</a:t>
            </a:r>
            <a:endParaRPr lang="en-IN" sz="3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58985" y="2317422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Statistical Models</a:t>
            </a:r>
            <a:endParaRPr lang="en-IN" dirty="0"/>
          </a:p>
        </p:txBody>
      </p:sp>
      <p:sp>
        <p:nvSpPr>
          <p:cNvPr id="5" name="Rectangle 4"/>
          <p:cNvSpPr/>
          <p:nvPr/>
        </p:nvSpPr>
        <p:spPr>
          <a:xfrm>
            <a:off x="5929322" y="4643446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Dynamic Model</a:t>
            </a:r>
            <a:endParaRPr lang="en-IN" dirty="0"/>
          </a:p>
        </p:txBody>
      </p:sp>
      <p:sp>
        <p:nvSpPr>
          <p:cNvPr id="6" name="Rectangle 5"/>
          <p:cNvSpPr/>
          <p:nvPr/>
        </p:nvSpPr>
        <p:spPr>
          <a:xfrm>
            <a:off x="4918503" y="2317422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Deterministic Models</a:t>
            </a:r>
            <a:endParaRPr lang="en-IN" dirty="0" smtClean="0"/>
          </a:p>
        </p:txBody>
      </p:sp>
      <p:sp>
        <p:nvSpPr>
          <p:cNvPr id="7" name="Rectangle 6"/>
          <p:cNvSpPr/>
          <p:nvPr/>
        </p:nvSpPr>
        <p:spPr>
          <a:xfrm>
            <a:off x="5715008" y="3470106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Bio-geography Model</a:t>
            </a:r>
            <a:endParaRPr lang="en-IN" dirty="0"/>
          </a:p>
        </p:txBody>
      </p:sp>
      <p:sp>
        <p:nvSpPr>
          <p:cNvPr id="8" name="Rectangle 7"/>
          <p:cNvSpPr/>
          <p:nvPr/>
        </p:nvSpPr>
        <p:spPr>
          <a:xfrm>
            <a:off x="3714744" y="3470106"/>
            <a:ext cx="1857388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Biogeochemistry</a:t>
            </a:r>
            <a:r>
              <a:rPr lang="en-IN" dirty="0" smtClean="0"/>
              <a:t> Models</a:t>
            </a:r>
            <a:endParaRPr lang="en-US" dirty="0" smtClean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4357686" y="4357694"/>
            <a:ext cx="28575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6432378" y="4355802"/>
            <a:ext cx="28575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3592597" y="1736315"/>
            <a:ext cx="644040" cy="28882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1704776" y="2188842"/>
            <a:ext cx="214314" cy="103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800486" y="2187744"/>
            <a:ext cx="214314" cy="103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526502" y="3215784"/>
            <a:ext cx="2071702" cy="158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4398564" y="3330752"/>
            <a:ext cx="214314" cy="103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245501" y="3087204"/>
            <a:ext cx="214314" cy="103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459948" y="3330752"/>
            <a:ext cx="214314" cy="1031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1801927" y="2071678"/>
            <a:ext cx="4127395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4010020" y="4572008"/>
            <a:ext cx="1714512" cy="64294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Equilibrium/</a:t>
            </a:r>
          </a:p>
          <a:p>
            <a:pPr algn="ctr"/>
            <a:r>
              <a:rPr lang="en-US" dirty="0" smtClean="0"/>
              <a:t>Static Models</a:t>
            </a:r>
            <a:endParaRPr lang="en-IN" dirty="0"/>
          </a:p>
        </p:txBody>
      </p:sp>
      <p:cxnSp>
        <p:nvCxnSpPr>
          <p:cNvPr id="32" name="Straight Arrow Connector 31"/>
          <p:cNvCxnSpPr/>
          <p:nvPr/>
        </p:nvCxnSpPr>
        <p:spPr>
          <a:xfrm>
            <a:off x="5001726" y="4186682"/>
            <a:ext cx="1143008" cy="3571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 flipV="1">
            <a:off x="5072066" y="4143380"/>
            <a:ext cx="1000132" cy="3571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4572000" y="5929330"/>
            <a:ext cx="4297010" cy="646331"/>
          </a:xfrm>
          <a:prstGeom prst="rect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/>
              <a:t>Most Advanced tool for impact assessment</a:t>
            </a:r>
          </a:p>
          <a:p>
            <a:r>
              <a:rPr lang="en-US" b="1" dirty="0" smtClean="0"/>
              <a:t>                  (</a:t>
            </a:r>
            <a:r>
              <a:rPr lang="en-US" b="1" dirty="0" err="1" smtClean="0"/>
              <a:t>Fishling</a:t>
            </a:r>
            <a:r>
              <a:rPr lang="en-US" b="1" dirty="0" smtClean="0"/>
              <a:t> et al., 2007)</a:t>
            </a:r>
            <a:endParaRPr lang="en-IN" b="1" dirty="0"/>
          </a:p>
        </p:txBody>
      </p:sp>
      <p:cxnSp>
        <p:nvCxnSpPr>
          <p:cNvPr id="40" name="Straight Arrow Connector 39"/>
          <p:cNvCxnSpPr/>
          <p:nvPr/>
        </p:nvCxnSpPr>
        <p:spPr>
          <a:xfrm rot="5400000" flipH="1" flipV="1">
            <a:off x="5822165" y="5464983"/>
            <a:ext cx="571504" cy="35719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715748"/>
            <a:ext cx="8153400" cy="6066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143108" y="71414"/>
            <a:ext cx="5892639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b="1" dirty="0" smtClean="0">
                <a:solidFill>
                  <a:srgbClr val="FF0000"/>
                </a:solidFill>
                <a:latin typeface="Times New Roman" pitchFamily="18" charset="0"/>
              </a:rPr>
              <a:t>A TYPICAL DGVM ARCHITECTURE</a:t>
            </a:r>
            <a:endParaRPr lang="en-US" sz="2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>
              <a:tabLst>
                <a:tab pos="450850" algn="l"/>
              </a:tabLst>
            </a:pPr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" y="47625"/>
          <a:ext cx="8839201" cy="6821179"/>
        </p:xfrm>
        <a:graphic>
          <a:graphicData uri="http://schemas.openxmlformats.org/drawingml/2006/table">
            <a:tbl>
              <a:tblPr/>
              <a:tblGrid>
                <a:gridCol w="556755"/>
                <a:gridCol w="1793886"/>
                <a:gridCol w="3764232"/>
                <a:gridCol w="1557029"/>
                <a:gridCol w="1167299"/>
              </a:tblGrid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S.  </a:t>
                      </a:r>
                      <a:r>
                        <a:rPr lang="en-IN" sz="1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Model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ModelingCenter (or Group)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lat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deg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b="1" dirty="0" err="1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lon</a:t>
                      </a:r>
                      <a:r>
                        <a:rPr lang="en-IN" sz="1400" b="1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IN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deg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BCC-CSM1-1-M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Beijing Climate Center, China Meteorological Administration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CCSM4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National Center for Atmospheric Research, USA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0.942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CESM1(CAM5)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Community Earth System Model Contributors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0.937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GISS-E2-H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NASA Goddard Institute for Space Studies, USA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IPSL-CM5A-MR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Institut Pierre-Simon Laplace, France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MRI-CGCM3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Meteorological Research Institute, Japan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1.132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1.125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IN" sz="140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FBFBF"/>
                    </a:solidFill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BCC-CSM1.1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Beijing Climate </a:t>
                      </a:r>
                      <a:r>
                        <a:rPr lang="en-IN" sz="14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Center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China Meteorological Administration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2.812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2.812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33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CSIRO-Mk3.6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Commonwealth Scientific and Industrial Research Organization in collaboration with Queensland Climate Change Centre of Excellence, Australia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1.895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1.875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FIO-ESM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First Institute of Oceanography, SOA, China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GFDL-CM3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NOAA Geophysical Fluid Dynamics Laboratory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GFDL-ESM2G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NOAA Geophysical Fluid Dynamics Laboratory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GFDL-ESM2M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NOAA Geophysical Fluid Dynamics Laboratory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8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7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GISS-E2-R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NASA Goddard Institute for Space Studies, USA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2.022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2.517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HadGEM2-AO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Met Office Hadley Centre, UK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1.241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1.875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HadGEM2-ES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Met Office Hadley Centre, UK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1.25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1.875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IPSL-CM5A-LR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Institut Pierre-Simon Laplace, France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1.895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3.75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83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MIROC5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University of </a:t>
                      </a:r>
                      <a:r>
                        <a:rPr lang="en-IN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Tokyo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1.417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1.406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MIROC-ESM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University of Tokyo</a:t>
                      </a:r>
                      <a:endParaRPr lang="en-IN" sz="140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2.857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2.813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46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MIROC-ESM-CHEM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</a:t>
                      </a: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University of </a:t>
                      </a:r>
                      <a:r>
                        <a:rPr lang="en-IN" sz="1400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Tokyo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2.857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2.813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229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NorESM1-M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Norwegian Climate Centre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1.895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69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3D3D3D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NorESM1-ME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Norwegian Climate Centre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1.875</a:t>
                      </a:r>
                      <a:endParaRPr lang="en-IN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IN" sz="14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2.5</a:t>
                      </a:r>
                      <a:endParaRPr lang="en-IN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3301" marR="33301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LPJ results from an ensemble of 14 Climate models</a:t>
            </a:r>
            <a:endParaRPr lang="en-IN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22" name="Picture 2" descr="C:\Users\Rajiv\Downloads\vt_change_LPJ.jpg"/>
          <p:cNvPicPr>
            <a:picLocks noChangeAspect="1" noChangeArrowheads="1"/>
          </p:cNvPicPr>
          <p:nvPr/>
        </p:nvPicPr>
        <p:blipFill>
          <a:blip r:embed="rId2"/>
          <a:srcRect l="5937" t="12500" r="7812" b="11250"/>
          <a:stretch>
            <a:fillRect/>
          </a:stretch>
        </p:blipFill>
        <p:spPr bwMode="auto">
          <a:xfrm>
            <a:off x="428596" y="1214422"/>
            <a:ext cx="8149788" cy="54036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</TotalTime>
  <Words>568</Words>
  <Application>Microsoft Office PowerPoint</Application>
  <PresentationFormat>On-screen Show (4:3)</PresentationFormat>
  <Paragraphs>178</Paragraphs>
  <Slides>11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Office Theme</vt:lpstr>
      <vt:lpstr>Picture</vt:lpstr>
      <vt:lpstr>Modeling the impact of climate change on Indian forest ecosystem with LPJ model</vt:lpstr>
      <vt:lpstr>STATE OF INDIAN FORESTS</vt:lpstr>
      <vt:lpstr>Why do we need to study forests?</vt:lpstr>
      <vt:lpstr>Key components of Climate Change Impact assessment in the LULUCF sector</vt:lpstr>
      <vt:lpstr>Key improvements in climate change impact assessment in the forest sector</vt:lpstr>
      <vt:lpstr>Tools/Model available for projecting the impacts of climate change on forests</vt:lpstr>
      <vt:lpstr>Slide 7</vt:lpstr>
      <vt:lpstr>Slide 8</vt:lpstr>
      <vt:lpstr>LPJ results from an ensemble of 14 Climate models</vt:lpstr>
      <vt:lpstr>Modeling demonstration for hands-on training</vt:lpstr>
      <vt:lpstr>Thanks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Impact Assessment of Forest Sector in Karnataka</dc:title>
  <dc:creator>Rajiv</dc:creator>
  <cp:lastModifiedBy>Rajiv</cp:lastModifiedBy>
  <cp:revision>24</cp:revision>
  <dcterms:created xsi:type="dcterms:W3CDTF">2013-08-20T14:22:01Z</dcterms:created>
  <dcterms:modified xsi:type="dcterms:W3CDTF">2013-08-29T05:37:40Z</dcterms:modified>
</cp:coreProperties>
</file>